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69" r:id="rId16"/>
    <p:sldId id="272" r:id="rId17"/>
    <p:sldId id="274" r:id="rId18"/>
    <p:sldId id="273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26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0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reference/androidx/lifecycle/package-summary.html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reference/androidx/lifecycle/Lifecycle.html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x/lifecycle/Lifecycle.html" TargetMode="External"/><Relationship Id="rId2" Type="http://schemas.openxmlformats.org/officeDocument/2006/relationships/hyperlink" Target="https://developer.android.com/reference/androidx/lifecycle/LifecycleOwner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veloper.android.com/reference/androidx/lifecycle/LifecycleOwner.html#getLifecycle()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9A47846-F98F-47CA-ADBF-74FCCA493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9" r="-1" b="-1"/>
          <a:stretch/>
        </p:blipFill>
        <p:spPr>
          <a:xfrm>
            <a:off x="5627874" y="3474854"/>
            <a:ext cx="1219499" cy="12544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0289" y="1655607"/>
            <a:ext cx="7747251" cy="177159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Rockwell"/>
              </a:rPr>
              <a:t>Android Architecture Component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93483" y="4105568"/>
            <a:ext cx="4299666" cy="87104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Rockwell"/>
              </a:rPr>
              <a:t>Part of Android Jetpack</a:t>
            </a:r>
            <a:endParaRPr lang="en-US">
              <a:latin typeface="Rockwell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1040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6BD4A8-7544-467F-8BBA-19AEF7D19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8676" y="169483"/>
            <a:ext cx="5936279" cy="11166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2"/>
                </a:solidFill>
                <a:latin typeface="Rockwell"/>
              </a:rPr>
              <a:t>Data Bindind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27AB88F2-AC35-455B-B567-6C058E21F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557" y="803435"/>
            <a:ext cx="579516" cy="579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BABA93-B50C-403A-A63E-6D8DEE8A6A43}"/>
              </a:ext>
            </a:extLst>
          </p:cNvPr>
          <p:cNvSpPr txBox="1"/>
          <p:nvPr/>
        </p:nvSpPr>
        <p:spPr>
          <a:xfrm>
            <a:off x="1275425" y="1429449"/>
            <a:ext cx="2743200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latin typeface="Code"/>
              </a:rPr>
              <a:t>plant_list_view_item.xml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91250-1348-46B6-9959-FE2BBDD8E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094692"/>
            <a:ext cx="6177888" cy="448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Rockwell"/>
              </a:rPr>
              <a:t>Use in </a:t>
            </a:r>
            <a:r>
              <a:rPr lang="en-US" dirty="0" err="1">
                <a:solidFill>
                  <a:schemeClr val="tx1"/>
                </a:solidFill>
                <a:latin typeface="Rockwell"/>
              </a:rPr>
              <a:t>RecyclerView</a:t>
            </a:r>
            <a:r>
              <a:rPr lang="en-US" dirty="0">
                <a:solidFill>
                  <a:schemeClr val="tx1"/>
                </a:solidFill>
                <a:latin typeface="Rockwell"/>
              </a:rPr>
              <a:t> Adapter</a:t>
            </a:r>
          </a:p>
        </p:txBody>
      </p:sp>
      <p:pic>
        <p:nvPicPr>
          <p:cNvPr id="10" name="Picture 1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5757CF06-780C-4249-BC36-C5D9E429E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" t="-72" r="-203" b="23581"/>
          <a:stretch/>
        </p:blipFill>
        <p:spPr>
          <a:xfrm>
            <a:off x="1275425" y="1714500"/>
            <a:ext cx="5265694" cy="3074032"/>
          </a:xfrm>
          <a:prstGeom prst="rect">
            <a:avLst/>
          </a:prstGeom>
        </p:spPr>
      </p:pic>
      <p:pic>
        <p:nvPicPr>
          <p:cNvPr id="13" name="Picture 1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E8B15B29-E991-4437-B751-338982A919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" t="-60" r="-167" b="21492"/>
          <a:stretch/>
        </p:blipFill>
        <p:spPr>
          <a:xfrm>
            <a:off x="1275425" y="1714500"/>
            <a:ext cx="5263770" cy="3879953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2B1A604-401E-44DA-B339-7F16DD020319}"/>
              </a:ext>
            </a:extLst>
          </p:cNvPr>
          <p:cNvSpPr/>
          <p:nvPr/>
        </p:nvSpPr>
        <p:spPr>
          <a:xfrm>
            <a:off x="701968" y="1916684"/>
            <a:ext cx="840828" cy="359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ADA1114-BB09-4AE1-927B-311F29843372}"/>
              </a:ext>
            </a:extLst>
          </p:cNvPr>
          <p:cNvSpPr/>
          <p:nvPr/>
        </p:nvSpPr>
        <p:spPr>
          <a:xfrm>
            <a:off x="701967" y="4903373"/>
            <a:ext cx="840828" cy="359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20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6BD4A8-7544-467F-8BBA-19AEF7D19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8676" y="563621"/>
            <a:ext cx="5936279" cy="11166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  <a:latin typeface="Rockwell"/>
              </a:rPr>
              <a:t>Data </a:t>
            </a:r>
            <a:r>
              <a:rPr lang="en-US" dirty="0" err="1">
                <a:solidFill>
                  <a:schemeClr val="accent2"/>
                </a:solidFill>
                <a:latin typeface="Rockwell"/>
              </a:rPr>
              <a:t>Bindind</a:t>
            </a:r>
            <a:endParaRPr lang="en-US" dirty="0">
              <a:solidFill>
                <a:schemeClr val="accent2"/>
              </a:solidFill>
              <a:latin typeface="Rockwell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27AB88F2-AC35-455B-B567-6C058E21F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557" y="1197573"/>
            <a:ext cx="579516" cy="579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BABA93-B50C-403A-A63E-6D8DEE8A6A43}"/>
              </a:ext>
            </a:extLst>
          </p:cNvPr>
          <p:cNvSpPr txBox="1"/>
          <p:nvPr/>
        </p:nvSpPr>
        <p:spPr>
          <a:xfrm>
            <a:off x="1275425" y="2077587"/>
            <a:ext cx="2743200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 err="1">
                <a:latin typeface="Code"/>
              </a:rPr>
              <a:t>PlantListAdapter.kt</a:t>
            </a:r>
            <a:endParaRPr lang="en-US" dirty="0" err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91250-1348-46B6-9959-FE2BBDD8E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488830"/>
            <a:ext cx="6177888" cy="448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Rockwell"/>
              </a:rPr>
              <a:t>Use in </a:t>
            </a:r>
            <a:r>
              <a:rPr lang="en-US" dirty="0" err="1">
                <a:solidFill>
                  <a:schemeClr val="tx1"/>
                </a:solidFill>
                <a:latin typeface="Rockwell"/>
              </a:rPr>
              <a:t>RecyclerView</a:t>
            </a:r>
            <a:r>
              <a:rPr lang="en-US" dirty="0">
                <a:solidFill>
                  <a:schemeClr val="tx1"/>
                </a:solidFill>
                <a:latin typeface="Rockwell"/>
              </a:rPr>
              <a:t> Adapter</a:t>
            </a:r>
          </a:p>
        </p:txBody>
      </p:sp>
      <p:pic>
        <p:nvPicPr>
          <p:cNvPr id="15" name="Picture 1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9DBDD57-41E8-4FF6-9E05-A624C1E0F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503" y="2364450"/>
            <a:ext cx="6272924" cy="3793237"/>
          </a:xfrm>
          <a:prstGeom prst="rect">
            <a:avLst/>
          </a:prstGeom>
        </p:spPr>
      </p:pic>
      <p:pic>
        <p:nvPicPr>
          <p:cNvPr id="5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8670374-8ECA-4D7F-9851-63FF1D759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03" y="2355657"/>
            <a:ext cx="6272924" cy="390716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0990CC2-216B-4868-8D04-77137F9BCD09}"/>
              </a:ext>
            </a:extLst>
          </p:cNvPr>
          <p:cNvSpPr/>
          <p:nvPr/>
        </p:nvSpPr>
        <p:spPr>
          <a:xfrm>
            <a:off x="728243" y="3974960"/>
            <a:ext cx="814552" cy="332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34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6BD4A8-7544-467F-8BBA-19AEF7D19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8676" y="563621"/>
            <a:ext cx="5936279" cy="11166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  <a:latin typeface="Rockwell"/>
              </a:rPr>
              <a:t>Data </a:t>
            </a:r>
            <a:r>
              <a:rPr lang="en-US" dirty="0" err="1">
                <a:solidFill>
                  <a:schemeClr val="accent2"/>
                </a:solidFill>
                <a:latin typeface="Rockwell"/>
              </a:rPr>
              <a:t>Bindind</a:t>
            </a:r>
            <a:endParaRPr lang="en-US" dirty="0">
              <a:solidFill>
                <a:schemeClr val="accent2"/>
              </a:solidFill>
              <a:latin typeface="Rockwell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27AB88F2-AC35-455B-B567-6C058E21F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557" y="1197573"/>
            <a:ext cx="579516" cy="57951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D591250-1348-46B6-9959-FE2BBDD8E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488830"/>
            <a:ext cx="6177888" cy="448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Rockwell"/>
              </a:rPr>
              <a:t>Use </a:t>
            </a:r>
            <a:r>
              <a:rPr lang="en-US" dirty="0" err="1">
                <a:solidFill>
                  <a:schemeClr val="tx1"/>
                </a:solidFill>
                <a:latin typeface="Rockwell"/>
              </a:rPr>
              <a:t>BindingAdapter</a:t>
            </a:r>
            <a:endParaRPr lang="en-US" dirty="0">
              <a:solidFill>
                <a:schemeClr val="tx1"/>
              </a:solidFill>
              <a:latin typeface="Rockwel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1804B-9FF0-D34D-84FE-092E6CE441BC}"/>
              </a:ext>
            </a:extLst>
          </p:cNvPr>
          <p:cNvSpPr txBox="1"/>
          <p:nvPr/>
        </p:nvSpPr>
        <p:spPr>
          <a:xfrm>
            <a:off x="1974457" y="2249586"/>
            <a:ext cx="61368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ckwell" panose="02060603020205020403" pitchFamily="18" charset="77"/>
              </a:rPr>
              <a:t>@</a:t>
            </a:r>
            <a:r>
              <a:rPr lang="pl-PL" dirty="0" err="1">
                <a:latin typeface="Rockwell" panose="02060603020205020403" pitchFamily="18" charset="77"/>
              </a:rPr>
              <a:t>BindigAdapter</a:t>
            </a:r>
            <a:r>
              <a:rPr lang="pl-PL" dirty="0">
                <a:latin typeface="Rockwell" panose="02060603020205020403" pitchFamily="18" charset="77"/>
              </a:rPr>
              <a:t>  - </a:t>
            </a:r>
            <a:r>
              <a:rPr lang="pl-PL" dirty="0" err="1">
                <a:latin typeface="Rockwell" panose="02060603020205020403" pitchFamily="18" charset="77"/>
              </a:rPr>
              <a:t>annotation</a:t>
            </a:r>
            <a:r>
              <a:rPr lang="pl-PL" dirty="0">
                <a:latin typeface="Rockwell" panose="02060603020205020403" pitchFamily="18" charset="77"/>
              </a:rPr>
              <a:t> to </a:t>
            </a:r>
            <a:r>
              <a:rPr lang="pl-PL" dirty="0" err="1">
                <a:latin typeface="Rockwell" panose="02060603020205020403" pitchFamily="18" charset="77"/>
              </a:rPr>
              <a:t>create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custom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method</a:t>
            </a:r>
            <a:r>
              <a:rPr lang="pl-PL" dirty="0">
                <a:latin typeface="Rockwell" panose="02060603020205020403" pitchFamily="18" charset="77"/>
              </a:rPr>
              <a:t> for </a:t>
            </a:r>
            <a:r>
              <a:rPr lang="pl-PL" dirty="0" err="1">
                <a:latin typeface="Rockwell" panose="02060603020205020403" pitchFamily="18" charset="77"/>
              </a:rPr>
              <a:t>any</a:t>
            </a:r>
            <a:r>
              <a:rPr lang="pl-PL" dirty="0">
                <a:latin typeface="Rockwell" panose="02060603020205020403" pitchFamily="18" charset="77"/>
              </a:rPr>
              <a:t> layout </a:t>
            </a:r>
            <a:r>
              <a:rPr lang="pl-PL" dirty="0" err="1">
                <a:latin typeface="Rockwell" panose="02060603020205020403" pitchFamily="18" charset="77"/>
              </a:rPr>
              <a:t>attributes</a:t>
            </a:r>
            <a:endParaRPr lang="pl-PL" dirty="0">
              <a:latin typeface="Rockwell" panose="020606030202050204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>
              <a:latin typeface="Rockwell" panose="020606030202050204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latin typeface="Rockwell" panose="02060603020205020403" pitchFamily="18" charset="77"/>
              </a:rPr>
              <a:t>Use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only</a:t>
            </a:r>
            <a:r>
              <a:rPr lang="pl-PL" dirty="0">
                <a:latin typeface="Rockwell" panose="02060603020205020403" pitchFamily="18" charset="77"/>
              </a:rPr>
              <a:t> with </a:t>
            </a:r>
            <a:r>
              <a:rPr lang="pl-PL" dirty="0" err="1">
                <a:latin typeface="Rockwell" panose="02060603020205020403" pitchFamily="18" charset="77"/>
              </a:rPr>
              <a:t>static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method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that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will</a:t>
            </a:r>
            <a:r>
              <a:rPr lang="pl-PL" dirty="0">
                <a:latin typeface="Rockwell" panose="02060603020205020403" pitchFamily="18" charset="77"/>
              </a:rPr>
              <a:t> be </a:t>
            </a:r>
            <a:r>
              <a:rPr lang="pl-PL" dirty="0" err="1">
                <a:latin typeface="Rockwell" panose="02060603020205020403" pitchFamily="18" charset="77"/>
              </a:rPr>
              <a:t>call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when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attribute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will</a:t>
            </a:r>
            <a:r>
              <a:rPr lang="pl-PL" dirty="0">
                <a:latin typeface="Rockwell" panose="02060603020205020403" pitchFamily="18" charset="77"/>
              </a:rPr>
              <a:t> be set in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>
              <a:latin typeface="Rockwell" panose="020606030202050204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latin typeface="Rockwell" panose="02060603020205020403" pitchFamily="18" charset="77"/>
              </a:rPr>
              <a:t>Add</a:t>
            </a:r>
            <a:r>
              <a:rPr lang="pl-PL" dirty="0">
                <a:latin typeface="Rockwell" panose="02060603020205020403" pitchFamily="18" charset="77"/>
              </a:rPr>
              <a:t> @</a:t>
            </a:r>
            <a:r>
              <a:rPr lang="pl-PL" dirty="0" err="1">
                <a:latin typeface="Rockwell" panose="02060603020205020403" pitchFamily="18" charset="77"/>
              </a:rPr>
              <a:t>JvmStatic</a:t>
            </a:r>
            <a:r>
              <a:rPr lang="pl-PL" dirty="0">
                <a:latin typeface="Rockwell" panose="02060603020205020403" pitchFamily="18" charset="77"/>
              </a:rPr>
              <a:t> for kotlin </a:t>
            </a:r>
          </a:p>
        </p:txBody>
      </p:sp>
    </p:spTree>
    <p:extLst>
      <p:ext uri="{BB962C8B-B14F-4D97-AF65-F5344CB8AC3E}">
        <p14:creationId xmlns:p14="http://schemas.microsoft.com/office/powerpoint/2010/main" val="3002629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6BD4A8-7544-467F-8BBA-19AEF7D19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8676" y="563621"/>
            <a:ext cx="5936279" cy="11166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  <a:latin typeface="Rockwell"/>
              </a:rPr>
              <a:t>Data </a:t>
            </a:r>
            <a:r>
              <a:rPr lang="en-US" dirty="0" err="1">
                <a:solidFill>
                  <a:schemeClr val="accent2"/>
                </a:solidFill>
                <a:latin typeface="Rockwell"/>
              </a:rPr>
              <a:t>Bindind</a:t>
            </a:r>
            <a:endParaRPr lang="en-US" dirty="0">
              <a:solidFill>
                <a:schemeClr val="accent2"/>
              </a:solidFill>
              <a:latin typeface="Rockwell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27AB88F2-AC35-455B-B567-6C058E21F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557" y="1197573"/>
            <a:ext cx="579516" cy="57951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D591250-1348-46B6-9959-FE2BBDD8E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488830"/>
            <a:ext cx="6177888" cy="448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Rockwell"/>
              </a:rPr>
              <a:t>Use </a:t>
            </a:r>
            <a:r>
              <a:rPr lang="en-US" dirty="0" err="1">
                <a:solidFill>
                  <a:schemeClr val="tx1"/>
                </a:solidFill>
                <a:latin typeface="Rockwell"/>
              </a:rPr>
              <a:t>BindingAdapter</a:t>
            </a:r>
            <a:endParaRPr lang="en-US" dirty="0">
              <a:solidFill>
                <a:schemeClr val="tx1"/>
              </a:solidFill>
              <a:latin typeface="Rockwel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1804B-9FF0-D34D-84FE-092E6CE441BC}"/>
              </a:ext>
            </a:extLst>
          </p:cNvPr>
          <p:cNvSpPr txBox="1"/>
          <p:nvPr/>
        </p:nvSpPr>
        <p:spPr>
          <a:xfrm>
            <a:off x="1974457" y="2249586"/>
            <a:ext cx="61368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latin typeface="Rockwell" panose="02060603020205020403" pitchFamily="18" charset="77"/>
              </a:rPr>
              <a:t>You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can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create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BindingAdapter</a:t>
            </a:r>
            <a:r>
              <a:rPr lang="pl-PL" dirty="0">
                <a:latin typeface="Rockwell" panose="02060603020205020403" pitchFamily="18" charset="77"/>
              </a:rPr>
              <a:t> for android </a:t>
            </a:r>
            <a:r>
              <a:rPr lang="pl-PL" dirty="0" err="1">
                <a:latin typeface="Rockwell" panose="02060603020205020403" pitchFamily="18" charset="77"/>
              </a:rPr>
              <a:t>attributes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like</a:t>
            </a:r>
            <a:r>
              <a:rPr lang="pl-PL" dirty="0">
                <a:latin typeface="Rockwell" panose="02060603020205020403" pitchFamily="18" charset="77"/>
              </a:rPr>
              <a:t>: </a:t>
            </a:r>
            <a:r>
              <a:rPr lang="pl-PL" dirty="0" err="1">
                <a:latin typeface="Rockwell" panose="02060603020205020403" pitchFamily="18" charset="77"/>
              </a:rPr>
              <a:t>android:text</a:t>
            </a:r>
            <a:endParaRPr lang="pl-PL" dirty="0">
              <a:latin typeface="Rockwell" panose="02060603020205020403" pitchFamily="18" charset="77"/>
            </a:endParaRPr>
          </a:p>
          <a:p>
            <a:endParaRPr lang="pl-PL" dirty="0">
              <a:latin typeface="Rockwell" panose="020606030202050204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latin typeface="Rockwell" panose="02060603020205020403" pitchFamily="18" charset="77"/>
              </a:rPr>
              <a:t>You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can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create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BindingAdapter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that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receive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multiple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attributes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like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this</a:t>
            </a:r>
            <a:r>
              <a:rPr lang="pl-PL" dirty="0">
                <a:latin typeface="Rockwell" panose="02060603020205020403" pitchFamily="18" charset="77"/>
              </a:rPr>
              <a:t>: </a:t>
            </a:r>
            <a:r>
              <a:rPr lang="pl-PL" dirty="0">
                <a:latin typeface="Rockwell" panose="02060603020205020403" pitchFamily="18" charset="77"/>
                <a:cs typeface="Courier New" panose="02070309020205020404" pitchFamily="49" charset="0"/>
              </a:rPr>
              <a:t>@</a:t>
            </a:r>
            <a:r>
              <a:rPr lang="pl-PL" dirty="0" err="1">
                <a:latin typeface="Rockwell" panose="02060603020205020403" pitchFamily="18" charset="77"/>
                <a:cs typeface="Courier New" panose="02070309020205020404" pitchFamily="49" charset="0"/>
              </a:rPr>
              <a:t>BindingAdapter</a:t>
            </a:r>
            <a:r>
              <a:rPr lang="pl-PL" dirty="0">
                <a:latin typeface="Rockwell" panose="02060603020205020403" pitchFamily="18" charset="77"/>
                <a:cs typeface="Courier New" panose="02070309020205020404" pitchFamily="49" charset="0"/>
              </a:rPr>
              <a:t>(’’</a:t>
            </a:r>
            <a:r>
              <a:rPr lang="pl-PL" dirty="0" err="1">
                <a:latin typeface="Rockwell" panose="02060603020205020403" pitchFamily="18" charset="77"/>
                <a:cs typeface="Courier New" panose="02070309020205020404" pitchFamily="49" charset="0"/>
              </a:rPr>
              <a:t>first_attr</a:t>
            </a:r>
            <a:r>
              <a:rPr lang="pl-PL" dirty="0">
                <a:latin typeface="Rockwell" panose="02060603020205020403" pitchFamily="18" charset="77"/>
                <a:cs typeface="Courier New" panose="02070309020205020404" pitchFamily="49" charset="0"/>
              </a:rPr>
              <a:t>”, ’’</a:t>
            </a:r>
            <a:r>
              <a:rPr lang="pl-PL" dirty="0" err="1">
                <a:latin typeface="Rockwell" panose="02060603020205020403" pitchFamily="18" charset="77"/>
                <a:cs typeface="Courier New" panose="02070309020205020404" pitchFamily="49" charset="0"/>
              </a:rPr>
              <a:t>second_attr</a:t>
            </a:r>
            <a:r>
              <a:rPr lang="pl-PL" dirty="0">
                <a:latin typeface="Rockwell" panose="02060603020205020403" pitchFamily="18" charset="77"/>
                <a:cs typeface="Courier New" panose="02070309020205020404" pitchFamily="49" charset="0"/>
              </a:rPr>
              <a:t>’’)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>
              <a:latin typeface="Rockwell" panose="02060603020205020403" pitchFamily="18" charset="77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ckwell" panose="02060603020205020403" pitchFamily="18" charset="77"/>
                <a:cs typeface="Courier New" panose="02070309020205020404" pitchFamily="49" charset="0"/>
              </a:rPr>
              <a:t>For </a:t>
            </a:r>
            <a:r>
              <a:rPr lang="pl-PL" dirty="0" err="1">
                <a:latin typeface="Rockwell" panose="02060603020205020403" pitchFamily="18" charset="77"/>
                <a:cs typeface="Courier New" panose="02070309020205020404" pitchFamily="49" charset="0"/>
              </a:rPr>
              <a:t>multiple</a:t>
            </a:r>
            <a:r>
              <a:rPr lang="pl-PL" dirty="0">
                <a:latin typeface="Rockwell" panose="02060603020205020403" pitchFamily="18" charset="77"/>
                <a:cs typeface="Courier New" panose="02070309020205020404" pitchFamily="49" charset="0"/>
              </a:rPr>
              <a:t> </a:t>
            </a:r>
            <a:r>
              <a:rPr lang="pl-PL" dirty="0" err="1">
                <a:latin typeface="Rockwell" panose="02060603020205020403" pitchFamily="18" charset="77"/>
                <a:cs typeface="Courier New" panose="02070309020205020404" pitchFamily="49" charset="0"/>
              </a:rPr>
              <a:t>attributes</a:t>
            </a:r>
            <a:r>
              <a:rPr lang="pl-PL" dirty="0">
                <a:latin typeface="Rockwell" panose="02060603020205020403" pitchFamily="18" charset="77"/>
                <a:cs typeface="Courier New" panose="02070309020205020404" pitchFamily="49" charset="0"/>
              </a:rPr>
              <a:t> </a:t>
            </a:r>
            <a:r>
              <a:rPr lang="pl-PL" dirty="0" err="1">
                <a:latin typeface="Rockwell" panose="02060603020205020403" pitchFamily="18" charset="77"/>
                <a:cs typeface="Courier New" panose="02070309020205020404" pitchFamily="49" charset="0"/>
              </a:rPr>
              <a:t>you</a:t>
            </a:r>
            <a:r>
              <a:rPr lang="pl-PL" dirty="0">
                <a:latin typeface="Rockwell" panose="02060603020205020403" pitchFamily="18" charset="77"/>
                <a:cs typeface="Courier New" panose="02070309020205020404" pitchFamily="49" charset="0"/>
              </a:rPr>
              <a:t> </a:t>
            </a:r>
            <a:r>
              <a:rPr lang="pl-PL" dirty="0" err="1">
                <a:latin typeface="Rockwell" panose="02060603020205020403" pitchFamily="18" charset="77"/>
                <a:cs typeface="Courier New" panose="02070309020205020404" pitchFamily="49" charset="0"/>
              </a:rPr>
              <a:t>can</a:t>
            </a:r>
            <a:r>
              <a:rPr lang="pl-PL" dirty="0">
                <a:latin typeface="Rockwell" panose="02060603020205020403" pitchFamily="18" charset="77"/>
                <a:cs typeface="Courier New" panose="02070309020205020404" pitchFamily="49" charset="0"/>
              </a:rPr>
              <a:t> </a:t>
            </a:r>
            <a:r>
              <a:rPr lang="pl-PL" dirty="0" err="1">
                <a:latin typeface="Rockwell" panose="02060603020205020403" pitchFamily="18" charset="77"/>
                <a:cs typeface="Courier New" panose="02070309020205020404" pitchFamily="49" charset="0"/>
              </a:rPr>
              <a:t>define</a:t>
            </a:r>
            <a:r>
              <a:rPr lang="pl-PL" dirty="0">
                <a:latin typeface="Rockwell" panose="02060603020205020403" pitchFamily="18" charset="77"/>
                <a:cs typeface="Courier New" panose="02070309020205020404" pitchFamily="49" charset="0"/>
              </a:rPr>
              <a:t> </a:t>
            </a:r>
            <a:r>
              <a:rPr lang="pl-PL" dirty="0" err="1">
                <a:latin typeface="Rockwell" panose="02060603020205020403" pitchFamily="18" charset="77"/>
                <a:cs typeface="Courier New" panose="02070309020205020404" pitchFamily="49" charset="0"/>
              </a:rPr>
              <a:t>that</a:t>
            </a:r>
            <a:r>
              <a:rPr lang="pl-PL" dirty="0">
                <a:latin typeface="Rockwell" panose="02060603020205020403" pitchFamily="18" charset="77"/>
                <a:cs typeface="Courier New" panose="02070309020205020404" pitchFamily="49" charset="0"/>
              </a:rPr>
              <a:t> </a:t>
            </a:r>
            <a:r>
              <a:rPr lang="pl-PL" dirty="0" err="1">
                <a:latin typeface="Rockwell" panose="02060603020205020403" pitchFamily="18" charset="77"/>
                <a:cs typeface="Courier New" panose="02070309020205020404" pitchFamily="49" charset="0"/>
              </a:rPr>
              <a:t>attributes</a:t>
            </a:r>
            <a:r>
              <a:rPr lang="pl-PL" dirty="0">
                <a:latin typeface="Rockwell" panose="02060603020205020403" pitchFamily="18" charset="77"/>
                <a:cs typeface="Courier New" panose="02070309020205020404" pitchFamily="49" charset="0"/>
              </a:rPr>
              <a:t> </a:t>
            </a:r>
            <a:r>
              <a:rPr lang="pl-PL" dirty="0" err="1">
                <a:latin typeface="Rockwell" panose="02060603020205020403" pitchFamily="18" charset="77"/>
                <a:cs typeface="Courier New" panose="02070309020205020404" pitchFamily="49" charset="0"/>
              </a:rPr>
              <a:t>are</a:t>
            </a:r>
            <a:r>
              <a:rPr lang="pl-PL" dirty="0">
                <a:latin typeface="Rockwell" panose="02060603020205020403" pitchFamily="18" charset="77"/>
                <a:cs typeface="Courier New" panose="02070309020205020404" pitchFamily="49" charset="0"/>
              </a:rPr>
              <a:t> </a:t>
            </a:r>
            <a:r>
              <a:rPr lang="pl-PL" dirty="0" err="1">
                <a:latin typeface="Rockwell" panose="02060603020205020403" pitchFamily="18" charset="77"/>
                <a:cs typeface="Courier New" panose="02070309020205020404" pitchFamily="49" charset="0"/>
              </a:rPr>
              <a:t>require</a:t>
            </a:r>
            <a:r>
              <a:rPr lang="pl-PL" dirty="0">
                <a:latin typeface="Rockwell" panose="02060603020205020403" pitchFamily="18" charset="77"/>
                <a:cs typeface="Courier New" panose="02070309020205020404" pitchFamily="49" charset="0"/>
              </a:rPr>
              <a:t> </a:t>
            </a:r>
            <a:r>
              <a:rPr lang="pl-PL" dirty="0" err="1">
                <a:latin typeface="Rockwell" panose="02060603020205020403" pitchFamily="18" charset="77"/>
                <a:cs typeface="Courier New" panose="02070309020205020404" pitchFamily="49" charset="0"/>
              </a:rPr>
              <a:t>or</a:t>
            </a:r>
            <a:r>
              <a:rPr lang="pl-PL" dirty="0">
                <a:latin typeface="Rockwell" panose="02060603020205020403" pitchFamily="18" charset="77"/>
                <a:cs typeface="Courier New" panose="02070309020205020404" pitchFamily="49" charset="0"/>
              </a:rPr>
              <a:t> 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9913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257ABD69-E982-0645-B4EA-CB94A1DC3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3427" y="2843424"/>
            <a:ext cx="5776880" cy="837989"/>
          </a:xfrm>
        </p:spPr>
        <p:txBody>
          <a:bodyPr/>
          <a:lstStyle/>
          <a:p>
            <a:br>
              <a:rPr lang="pl-PL" dirty="0">
                <a:latin typeface="Rockwell" panose="02060603020205020403" pitchFamily="18" charset="77"/>
              </a:rPr>
            </a:br>
            <a:br>
              <a:rPr lang="pl-PL" dirty="0">
                <a:latin typeface="Rockwell" panose="02060603020205020403" pitchFamily="18" charset="77"/>
              </a:rPr>
            </a:br>
            <a:br>
              <a:rPr lang="pl-PL" dirty="0">
                <a:latin typeface="Rockwell" panose="02060603020205020403" pitchFamily="18" charset="77"/>
              </a:rPr>
            </a:br>
            <a:br>
              <a:rPr lang="pl-PL" dirty="0">
                <a:latin typeface="Rockwell" panose="02060603020205020403" pitchFamily="18" charset="77"/>
              </a:rPr>
            </a:br>
            <a:r>
              <a:rPr lang="pl-PL" dirty="0">
                <a:latin typeface="Rockwell" panose="02060603020205020403" pitchFamily="18" charset="77"/>
              </a:rPr>
              <a:t>Time for </a:t>
            </a:r>
            <a:r>
              <a:rPr lang="pl-PL" dirty="0" err="1">
                <a:latin typeface="Rockwell" panose="02060603020205020403" pitchFamily="18" charset="77"/>
              </a:rPr>
              <a:t>example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35000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D4A8-7544-467F-8BBA-19AEF7D19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8676" y="563621"/>
            <a:ext cx="5936279" cy="11166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  <a:latin typeface="Rockwell"/>
              </a:rPr>
              <a:t>Data </a:t>
            </a:r>
            <a:r>
              <a:rPr lang="en-US" dirty="0" err="1">
                <a:solidFill>
                  <a:schemeClr val="accent2"/>
                </a:solidFill>
                <a:latin typeface="Rockwell"/>
              </a:rPr>
              <a:t>Bindind</a:t>
            </a:r>
            <a:endParaRPr lang="en-US" dirty="0">
              <a:solidFill>
                <a:schemeClr val="accent2"/>
              </a:solidFill>
              <a:latin typeface="Rockwell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27AB88F2-AC35-455B-B567-6C058E21F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557" y="1197573"/>
            <a:ext cx="579516" cy="57951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D591250-1348-46B6-9959-FE2BBDD8E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488830"/>
            <a:ext cx="6177888" cy="448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Rockwell"/>
              </a:rPr>
              <a:t>Use </a:t>
            </a:r>
            <a:r>
              <a:rPr lang="en-US" dirty="0" err="1">
                <a:solidFill>
                  <a:schemeClr val="tx1"/>
                </a:solidFill>
                <a:latin typeface="Rockwell"/>
              </a:rPr>
              <a:t>BindingAdapter</a:t>
            </a:r>
            <a:endParaRPr lang="en-US" dirty="0">
              <a:solidFill>
                <a:schemeClr val="tx1"/>
              </a:solidFill>
              <a:latin typeface="Rockwell"/>
            </a:endParaRPr>
          </a:p>
        </p:txBody>
      </p:sp>
      <p:pic>
        <p:nvPicPr>
          <p:cNvPr id="5" name="Online Media 4" descr="data_binding_adapter.mov">
            <a:hlinkClick r:id="" action="ppaction://media"/>
            <a:extLst>
              <a:ext uri="{FF2B5EF4-FFF2-40B4-BE49-F238E27FC236}">
                <a16:creationId xmlns:a16="http://schemas.microsoft.com/office/drawing/2014/main" id="{87B54417-0DFA-8246-BE84-779F47E935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0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6BD4A8-7544-467F-8BBA-19AEF7D19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8676" y="563621"/>
            <a:ext cx="6362639" cy="1116620"/>
          </a:xfrm>
        </p:spPr>
        <p:txBody>
          <a:bodyPr>
            <a:normAutofit fontScale="90000"/>
          </a:bodyPr>
          <a:lstStyle/>
          <a:p>
            <a:r>
              <a:rPr lang="pl-PL" b="1" dirty="0" err="1">
                <a:solidFill>
                  <a:schemeClr val="accent2"/>
                </a:solidFill>
                <a:latin typeface="Rockwell" panose="02060603020205020403" pitchFamily="18" charset="77"/>
              </a:rPr>
              <a:t>Lifecycle</a:t>
            </a:r>
            <a:r>
              <a:rPr lang="pl-PL" b="1" dirty="0">
                <a:solidFill>
                  <a:schemeClr val="accent2"/>
                </a:solidFill>
                <a:latin typeface="Rockwell" panose="02060603020205020403" pitchFamily="18" charset="77"/>
              </a:rPr>
              <a:t> component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1804B-9FF0-D34D-84FE-092E6CE441BC}"/>
              </a:ext>
            </a:extLst>
          </p:cNvPr>
          <p:cNvSpPr txBox="1"/>
          <p:nvPr/>
        </p:nvSpPr>
        <p:spPr>
          <a:xfrm>
            <a:off x="1610821" y="2249586"/>
            <a:ext cx="65004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l-PL" dirty="0">
              <a:latin typeface="Rockwell" panose="020606030202050204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latin typeface="Rockwell" panose="02060603020205020403" pitchFamily="18" charset="77"/>
              </a:rPr>
              <a:t>perform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actions</a:t>
            </a:r>
            <a:r>
              <a:rPr lang="pl-PL" dirty="0">
                <a:latin typeface="Rockwell" panose="02060603020205020403" pitchFamily="18" charset="77"/>
              </a:rPr>
              <a:t> in </a:t>
            </a:r>
            <a:r>
              <a:rPr lang="pl-PL" dirty="0" err="1">
                <a:latin typeface="Rockwell" panose="02060603020205020403" pitchFamily="18" charset="77"/>
              </a:rPr>
              <a:t>response</a:t>
            </a:r>
            <a:r>
              <a:rPr lang="pl-PL" dirty="0">
                <a:latin typeface="Rockwell" panose="02060603020205020403" pitchFamily="18" charset="77"/>
              </a:rPr>
              <a:t> to a </a:t>
            </a:r>
            <a:r>
              <a:rPr lang="pl-PL" dirty="0" err="1">
                <a:latin typeface="Rockwell" panose="02060603020205020403" pitchFamily="18" charset="77"/>
              </a:rPr>
              <a:t>change</a:t>
            </a:r>
            <a:r>
              <a:rPr lang="pl-PL" dirty="0">
                <a:latin typeface="Rockwell" panose="02060603020205020403" pitchFamily="18" charset="77"/>
              </a:rPr>
              <a:t> in the </a:t>
            </a:r>
            <a:r>
              <a:rPr lang="pl-PL" dirty="0" err="1">
                <a:latin typeface="Rockwell" panose="02060603020205020403" pitchFamily="18" charset="77"/>
              </a:rPr>
              <a:t>lifecycle</a:t>
            </a:r>
            <a:r>
              <a:rPr lang="pl-PL" dirty="0">
                <a:latin typeface="Rockwell" panose="02060603020205020403" pitchFamily="18" charset="77"/>
              </a:rPr>
              <a:t> status of </a:t>
            </a:r>
            <a:r>
              <a:rPr lang="pl-PL" dirty="0" err="1">
                <a:latin typeface="Rockwell" panose="02060603020205020403" pitchFamily="18" charset="77"/>
              </a:rPr>
              <a:t>another</a:t>
            </a:r>
            <a:r>
              <a:rPr lang="pl-PL" dirty="0">
                <a:latin typeface="Rockwell" panose="02060603020205020403" pitchFamily="18" charset="77"/>
              </a:rPr>
              <a:t> component, </a:t>
            </a:r>
            <a:r>
              <a:rPr lang="pl-PL" dirty="0" err="1">
                <a:latin typeface="Rockwell" panose="02060603020205020403" pitchFamily="18" charset="77"/>
              </a:rPr>
              <a:t>such</a:t>
            </a:r>
            <a:r>
              <a:rPr lang="pl-PL" dirty="0">
                <a:latin typeface="Rockwell" panose="02060603020205020403" pitchFamily="18" charset="77"/>
              </a:rPr>
              <a:t> as </a:t>
            </a:r>
            <a:r>
              <a:rPr lang="pl-PL" dirty="0" err="1">
                <a:latin typeface="Rockwell" panose="02060603020205020403" pitchFamily="18" charset="77"/>
              </a:rPr>
              <a:t>activities</a:t>
            </a:r>
            <a:r>
              <a:rPr lang="pl-PL" dirty="0">
                <a:latin typeface="Rockwell" panose="02060603020205020403" pitchFamily="18" charset="77"/>
              </a:rPr>
              <a:t> and </a:t>
            </a:r>
            <a:r>
              <a:rPr lang="pl-PL" dirty="0" err="1">
                <a:latin typeface="Rockwell" panose="02060603020205020403" pitchFamily="18" charset="77"/>
              </a:rPr>
              <a:t>fragments</a:t>
            </a:r>
            <a:r>
              <a:rPr lang="pl-PL" dirty="0">
                <a:latin typeface="Rockwell" panose="02060603020205020403" pitchFamily="18" charset="7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>
              <a:latin typeface="Rockwell" panose="020606030202050204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latin typeface="Rockwell" panose="02060603020205020403" pitchFamily="18" charset="77"/>
              </a:rPr>
              <a:t>help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you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produce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better-organized</a:t>
            </a:r>
            <a:r>
              <a:rPr lang="pl-PL" dirty="0">
                <a:latin typeface="Rockwell" panose="02060603020205020403" pitchFamily="18" charset="77"/>
              </a:rPr>
              <a:t>, and </a:t>
            </a:r>
            <a:r>
              <a:rPr lang="pl-PL" dirty="0" err="1">
                <a:latin typeface="Rockwell" panose="02060603020205020403" pitchFamily="18" charset="77"/>
              </a:rPr>
              <a:t>often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lighter-weight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code</a:t>
            </a:r>
            <a:r>
              <a:rPr lang="pl-PL" dirty="0">
                <a:latin typeface="Rockwell" panose="02060603020205020403" pitchFamily="18" charset="77"/>
              </a:rPr>
              <a:t>, </a:t>
            </a:r>
            <a:r>
              <a:rPr lang="pl-PL" dirty="0" err="1">
                <a:latin typeface="Rockwell" panose="02060603020205020403" pitchFamily="18" charset="77"/>
              </a:rPr>
              <a:t>that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is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easier</a:t>
            </a:r>
            <a:r>
              <a:rPr lang="pl-PL" dirty="0">
                <a:latin typeface="Rockwell" panose="02060603020205020403" pitchFamily="18" charset="77"/>
              </a:rPr>
              <a:t> to </a:t>
            </a:r>
            <a:r>
              <a:rPr lang="pl-PL" dirty="0" err="1">
                <a:latin typeface="Rockwell" panose="02060603020205020403" pitchFamily="18" charset="77"/>
              </a:rPr>
              <a:t>maintain</a:t>
            </a:r>
            <a:r>
              <a:rPr lang="pl-PL" dirty="0">
                <a:latin typeface="Rockwell" panose="02060603020205020403" pitchFamily="18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>
              <a:latin typeface="Rockwell" panose="020606030202050204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ckwell" panose="02060603020205020403" pitchFamily="18" charset="77"/>
              </a:rPr>
              <a:t>To </a:t>
            </a:r>
            <a:r>
              <a:rPr lang="pl-PL" dirty="0" err="1">
                <a:latin typeface="Rockwell" panose="02060603020205020403" pitchFamily="18" charset="77"/>
              </a:rPr>
              <a:t>use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it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add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>
                <a:latin typeface="Rockwell" panose="02060603020205020403" pitchFamily="18" charset="77"/>
                <a:hlinkClick r:id="rId2"/>
              </a:rPr>
              <a:t>androidx.lifecycle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dependency</a:t>
            </a:r>
            <a:r>
              <a:rPr lang="pl-PL" dirty="0">
                <a:latin typeface="Rockwell" panose="02060603020205020403" pitchFamily="18" charset="77"/>
              </a:rPr>
              <a:t> to </a:t>
            </a:r>
            <a:r>
              <a:rPr lang="pl-PL" dirty="0" err="1">
                <a:latin typeface="Rockwell" panose="02060603020205020403" pitchFamily="18" charset="77"/>
              </a:rPr>
              <a:t>you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application</a:t>
            </a:r>
            <a:endParaRPr lang="pl-PL" dirty="0">
              <a:latin typeface="Rockwell" panose="020606030202050204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86553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6BD4A8-7544-467F-8BBA-19AEF7D19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8676" y="563621"/>
            <a:ext cx="6362639" cy="1116620"/>
          </a:xfrm>
        </p:spPr>
        <p:txBody>
          <a:bodyPr>
            <a:normAutofit fontScale="90000"/>
          </a:bodyPr>
          <a:lstStyle/>
          <a:p>
            <a:r>
              <a:rPr lang="pl-PL" b="1" dirty="0" err="1">
                <a:solidFill>
                  <a:schemeClr val="accent2"/>
                </a:solidFill>
                <a:latin typeface="Rockwell" panose="02060603020205020403" pitchFamily="18" charset="77"/>
              </a:rPr>
              <a:t>Lifecycle</a:t>
            </a:r>
            <a:r>
              <a:rPr lang="pl-PL" b="1" dirty="0">
                <a:solidFill>
                  <a:schemeClr val="accent2"/>
                </a:solidFill>
                <a:latin typeface="Rockwell" panose="02060603020205020403" pitchFamily="18" charset="77"/>
              </a:rPr>
              <a:t> component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1804B-9FF0-D34D-84FE-092E6CE441BC}"/>
              </a:ext>
            </a:extLst>
          </p:cNvPr>
          <p:cNvSpPr txBox="1"/>
          <p:nvPr/>
        </p:nvSpPr>
        <p:spPr>
          <a:xfrm>
            <a:off x="1610821" y="2249586"/>
            <a:ext cx="6500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l-PL" dirty="0">
              <a:latin typeface="Rockwell" panose="020606030202050204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latin typeface="Rockwell" panose="02060603020205020403" pitchFamily="18" charset="77"/>
              </a:rPr>
              <a:t>Lifecycle</a:t>
            </a:r>
            <a:r>
              <a:rPr lang="pl-PL" dirty="0">
                <a:latin typeface="Rockwell" panose="02060603020205020403" pitchFamily="18" charset="7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>
              <a:latin typeface="Rockwell" panose="020606030202050204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latin typeface="Rockwell" panose="02060603020205020403" pitchFamily="18" charset="77"/>
              </a:rPr>
              <a:t>LifecycleOwner</a:t>
            </a:r>
            <a:endParaRPr lang="pl-PL" dirty="0">
              <a:latin typeface="Rockwell" panose="020606030202050204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74809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6BD4A8-7544-467F-8BBA-19AEF7D19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8676" y="563621"/>
            <a:ext cx="5936279" cy="1116620"/>
          </a:xfrm>
        </p:spPr>
        <p:txBody>
          <a:bodyPr>
            <a:normAutofit/>
          </a:bodyPr>
          <a:lstStyle/>
          <a:p>
            <a:r>
              <a:rPr lang="pl-PL" b="1" dirty="0" err="1">
                <a:solidFill>
                  <a:schemeClr val="accent2"/>
                </a:solidFill>
                <a:latin typeface="Rockwell" panose="02060603020205020403" pitchFamily="18" charset="77"/>
              </a:rPr>
              <a:t>Lifecycle</a:t>
            </a:r>
            <a:endParaRPr lang="pl-PL" b="1" dirty="0">
              <a:solidFill>
                <a:schemeClr val="accent2"/>
              </a:solidFill>
              <a:latin typeface="Rockwell" panose="02060603020205020403" pitchFamily="18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1804B-9FF0-D34D-84FE-092E6CE441BC}"/>
              </a:ext>
            </a:extLst>
          </p:cNvPr>
          <p:cNvSpPr txBox="1"/>
          <p:nvPr/>
        </p:nvSpPr>
        <p:spPr>
          <a:xfrm>
            <a:off x="1974457" y="2249586"/>
            <a:ext cx="61368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Rockwell" panose="02060603020205020403" pitchFamily="18" charset="77"/>
                <a:hlinkClick r:id="rId2"/>
              </a:rPr>
              <a:t>Lifecycle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is</a:t>
            </a:r>
            <a:r>
              <a:rPr lang="pl-PL" dirty="0">
                <a:latin typeface="Rockwell" panose="02060603020205020403" pitchFamily="18" charset="77"/>
              </a:rPr>
              <a:t> a </a:t>
            </a:r>
            <a:r>
              <a:rPr lang="pl-PL" dirty="0" err="1">
                <a:latin typeface="Rockwell" panose="02060603020205020403" pitchFamily="18" charset="77"/>
              </a:rPr>
              <a:t>class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that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holds</a:t>
            </a:r>
            <a:r>
              <a:rPr lang="pl-PL" dirty="0">
                <a:latin typeface="Rockwell" panose="02060603020205020403" pitchFamily="18" charset="77"/>
              </a:rPr>
              <a:t> the </a:t>
            </a:r>
            <a:r>
              <a:rPr lang="pl-PL" dirty="0" err="1">
                <a:latin typeface="Rockwell" panose="02060603020205020403" pitchFamily="18" charset="77"/>
              </a:rPr>
              <a:t>information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about</a:t>
            </a:r>
            <a:r>
              <a:rPr lang="pl-PL" dirty="0">
                <a:latin typeface="Rockwell" panose="02060603020205020403" pitchFamily="18" charset="77"/>
              </a:rPr>
              <a:t> the </a:t>
            </a:r>
            <a:r>
              <a:rPr lang="pl-PL" dirty="0" err="1">
                <a:latin typeface="Rockwell" panose="02060603020205020403" pitchFamily="18" charset="77"/>
              </a:rPr>
              <a:t>lifecycle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state</a:t>
            </a:r>
            <a:r>
              <a:rPr lang="pl-PL" dirty="0">
                <a:latin typeface="Rockwell" panose="02060603020205020403" pitchFamily="18" charset="77"/>
              </a:rPr>
              <a:t> of a component (</a:t>
            </a:r>
            <a:r>
              <a:rPr lang="pl-PL" dirty="0" err="1">
                <a:latin typeface="Rockwell" panose="02060603020205020403" pitchFamily="18" charset="77"/>
              </a:rPr>
              <a:t>like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an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activity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or</a:t>
            </a:r>
            <a:r>
              <a:rPr lang="pl-PL" dirty="0">
                <a:latin typeface="Rockwell" panose="02060603020205020403" pitchFamily="18" charset="77"/>
              </a:rPr>
              <a:t> a fragment) and </a:t>
            </a:r>
            <a:r>
              <a:rPr lang="pl-PL" dirty="0" err="1">
                <a:latin typeface="Rockwell" panose="02060603020205020403" pitchFamily="18" charset="77"/>
              </a:rPr>
              <a:t>allows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other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objects</a:t>
            </a:r>
            <a:r>
              <a:rPr lang="pl-PL" dirty="0">
                <a:latin typeface="Rockwell" panose="02060603020205020403" pitchFamily="18" charset="77"/>
              </a:rPr>
              <a:t> to </a:t>
            </a:r>
            <a:r>
              <a:rPr lang="pl-PL" dirty="0" err="1">
                <a:latin typeface="Rockwell" panose="02060603020205020403" pitchFamily="18" charset="77"/>
              </a:rPr>
              <a:t>observe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this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state</a:t>
            </a:r>
            <a:r>
              <a:rPr lang="pl-PL" dirty="0">
                <a:latin typeface="Rockwell" panose="02060603020205020403" pitchFamily="18" charset="77"/>
              </a:rPr>
              <a:t>.</a:t>
            </a:r>
          </a:p>
          <a:p>
            <a:endParaRPr lang="pl-PL" dirty="0">
              <a:latin typeface="Rockwell" panose="02060603020205020403" pitchFamily="18" charset="77"/>
            </a:endParaRPr>
          </a:p>
          <a:p>
            <a:r>
              <a:rPr lang="pl-PL" dirty="0">
                <a:latin typeface="Rockwell" panose="02060603020205020403" pitchFamily="18" charset="77"/>
                <a:hlinkClick r:id="rId2"/>
              </a:rPr>
              <a:t>Lifecycle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uses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two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main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enumerations</a:t>
            </a:r>
            <a:r>
              <a:rPr lang="pl-PL" dirty="0">
                <a:latin typeface="Rockwell" panose="02060603020205020403" pitchFamily="18" charset="77"/>
              </a:rPr>
              <a:t> to </a:t>
            </a:r>
            <a:r>
              <a:rPr lang="pl-PL" dirty="0" err="1">
                <a:latin typeface="Rockwell" panose="02060603020205020403" pitchFamily="18" charset="77"/>
              </a:rPr>
              <a:t>track</a:t>
            </a:r>
            <a:r>
              <a:rPr lang="pl-PL" dirty="0">
                <a:latin typeface="Rockwell" panose="02060603020205020403" pitchFamily="18" charset="77"/>
              </a:rPr>
              <a:t> the </a:t>
            </a:r>
            <a:r>
              <a:rPr lang="pl-PL" dirty="0" err="1">
                <a:latin typeface="Rockwell" panose="02060603020205020403" pitchFamily="18" charset="77"/>
              </a:rPr>
              <a:t>lifecycle</a:t>
            </a:r>
            <a:r>
              <a:rPr lang="pl-PL" dirty="0">
                <a:latin typeface="Rockwell" panose="02060603020205020403" pitchFamily="18" charset="77"/>
              </a:rPr>
              <a:t> status for </a:t>
            </a:r>
            <a:r>
              <a:rPr lang="pl-PL" dirty="0" err="1">
                <a:latin typeface="Rockwell" panose="02060603020205020403" pitchFamily="18" charset="77"/>
              </a:rPr>
              <a:t>its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associated</a:t>
            </a:r>
            <a:r>
              <a:rPr lang="pl-PL" dirty="0">
                <a:latin typeface="Rockwell" panose="02060603020205020403" pitchFamily="18" charset="77"/>
              </a:rPr>
              <a:t> component:</a:t>
            </a:r>
          </a:p>
          <a:p>
            <a:endParaRPr lang="pl-PL" dirty="0">
              <a:latin typeface="Rockwell" panose="020606030202050204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>
                <a:latin typeface="Rockwell" panose="02060603020205020403" pitchFamily="18" charset="77"/>
              </a:rPr>
              <a:t>Event</a:t>
            </a:r>
            <a:r>
              <a:rPr lang="pl-PL" dirty="0">
                <a:latin typeface="Rockwell" panose="02060603020205020403" pitchFamily="18" charset="77"/>
              </a:rPr>
              <a:t> - the </a:t>
            </a:r>
            <a:r>
              <a:rPr lang="pl-PL" dirty="0" err="1">
                <a:latin typeface="Rockwell" panose="02060603020205020403" pitchFamily="18" charset="77"/>
              </a:rPr>
              <a:t>lifecycle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events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that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are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dispatched</a:t>
            </a:r>
            <a:r>
              <a:rPr lang="pl-PL" dirty="0">
                <a:latin typeface="Rockwell" panose="02060603020205020403" pitchFamily="18" charset="77"/>
              </a:rPr>
              <a:t> from the </a:t>
            </a:r>
            <a:r>
              <a:rPr lang="pl-PL" dirty="0" err="1">
                <a:latin typeface="Rockwell" panose="02060603020205020403" pitchFamily="18" charset="77"/>
              </a:rPr>
              <a:t>framework</a:t>
            </a:r>
            <a:r>
              <a:rPr lang="pl-PL" dirty="0">
                <a:latin typeface="Rockwell" panose="02060603020205020403" pitchFamily="18" charset="77"/>
              </a:rPr>
              <a:t> and the </a:t>
            </a:r>
            <a:r>
              <a:rPr lang="pl-PL" dirty="0">
                <a:latin typeface="Rockwell" panose="02060603020205020403" pitchFamily="18" charset="77"/>
                <a:hlinkClick r:id="rId2"/>
              </a:rPr>
              <a:t>Lifecycle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class</a:t>
            </a:r>
            <a:r>
              <a:rPr lang="pl-PL" dirty="0">
                <a:latin typeface="Rockwell" panose="02060603020205020403" pitchFamily="18" charset="7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>
              <a:latin typeface="Rockwell" panose="020606030202050204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>
                <a:latin typeface="Rockwell" panose="02060603020205020403" pitchFamily="18" charset="77"/>
              </a:rPr>
              <a:t>State</a:t>
            </a:r>
            <a:r>
              <a:rPr lang="pl-PL" dirty="0">
                <a:latin typeface="Rockwell" panose="02060603020205020403" pitchFamily="18" charset="77"/>
              </a:rPr>
              <a:t> - the </a:t>
            </a:r>
            <a:r>
              <a:rPr lang="pl-PL" dirty="0" err="1">
                <a:latin typeface="Rockwell" panose="02060603020205020403" pitchFamily="18" charset="77"/>
              </a:rPr>
              <a:t>current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state</a:t>
            </a:r>
            <a:r>
              <a:rPr lang="pl-PL" dirty="0">
                <a:latin typeface="Rockwell" panose="02060603020205020403" pitchFamily="18" charset="77"/>
              </a:rPr>
              <a:t> of the component </a:t>
            </a:r>
            <a:r>
              <a:rPr lang="pl-PL" dirty="0" err="1">
                <a:latin typeface="Rockwell" panose="02060603020205020403" pitchFamily="18" charset="77"/>
              </a:rPr>
              <a:t>tracked</a:t>
            </a:r>
            <a:r>
              <a:rPr lang="pl-PL" dirty="0">
                <a:latin typeface="Rockwell" panose="02060603020205020403" pitchFamily="18" charset="77"/>
              </a:rPr>
              <a:t> by the </a:t>
            </a:r>
            <a:r>
              <a:rPr lang="pl-PL" dirty="0">
                <a:latin typeface="Rockwell" panose="02060603020205020403" pitchFamily="18" charset="77"/>
                <a:hlinkClick r:id="rId2"/>
              </a:rPr>
              <a:t>Lifecycle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object</a:t>
            </a:r>
            <a:r>
              <a:rPr lang="pl-PL" dirty="0">
                <a:latin typeface="Rockwell" panose="02060603020205020403" pitchFamily="18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5003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6BD4A8-7544-467F-8BBA-19AEF7D19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8676" y="563621"/>
            <a:ext cx="5936279" cy="1116620"/>
          </a:xfrm>
        </p:spPr>
        <p:txBody>
          <a:bodyPr>
            <a:normAutofit/>
          </a:bodyPr>
          <a:lstStyle/>
          <a:p>
            <a:r>
              <a:rPr lang="pl-PL" b="1" dirty="0" err="1">
                <a:solidFill>
                  <a:schemeClr val="accent2"/>
                </a:solidFill>
                <a:latin typeface="Rockwell" panose="02060603020205020403" pitchFamily="18" charset="77"/>
              </a:rPr>
              <a:t>LifecycleOwner</a:t>
            </a:r>
            <a:endParaRPr lang="pl-PL" b="1" dirty="0">
              <a:solidFill>
                <a:schemeClr val="accent2"/>
              </a:solidFill>
              <a:latin typeface="Rockwell" panose="02060603020205020403" pitchFamily="18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1804B-9FF0-D34D-84FE-092E6CE441BC}"/>
              </a:ext>
            </a:extLst>
          </p:cNvPr>
          <p:cNvSpPr txBox="1"/>
          <p:nvPr/>
        </p:nvSpPr>
        <p:spPr>
          <a:xfrm>
            <a:off x="1943607" y="2942749"/>
            <a:ext cx="61368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Rockwell" panose="02060603020205020403" pitchFamily="18" charset="77"/>
                <a:hlinkClick r:id="rId2"/>
              </a:rPr>
              <a:t>LifecycleOwner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is</a:t>
            </a:r>
            <a:r>
              <a:rPr lang="pl-PL" dirty="0">
                <a:latin typeface="Rockwell" panose="02060603020205020403" pitchFamily="18" charset="77"/>
              </a:rPr>
              <a:t> a single </a:t>
            </a:r>
            <a:r>
              <a:rPr lang="pl-PL" dirty="0" err="1">
                <a:latin typeface="Rockwell" panose="02060603020205020403" pitchFamily="18" charset="77"/>
              </a:rPr>
              <a:t>method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interface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that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denotes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that</a:t>
            </a:r>
            <a:r>
              <a:rPr lang="pl-PL" dirty="0">
                <a:latin typeface="Rockwell" panose="02060603020205020403" pitchFamily="18" charset="77"/>
              </a:rPr>
              <a:t> the </a:t>
            </a:r>
            <a:r>
              <a:rPr lang="pl-PL" dirty="0" err="1">
                <a:latin typeface="Rockwell" panose="02060603020205020403" pitchFamily="18" charset="77"/>
              </a:rPr>
              <a:t>class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has</a:t>
            </a:r>
            <a:r>
              <a:rPr lang="pl-PL" dirty="0">
                <a:latin typeface="Rockwell" panose="02060603020205020403" pitchFamily="18" charset="77"/>
              </a:rPr>
              <a:t> a </a:t>
            </a:r>
            <a:r>
              <a:rPr lang="pl-PL" dirty="0">
                <a:latin typeface="Rockwell" panose="02060603020205020403" pitchFamily="18" charset="77"/>
                <a:hlinkClick r:id="rId3"/>
              </a:rPr>
              <a:t>Lifecycle</a:t>
            </a:r>
            <a:r>
              <a:rPr lang="pl-PL" dirty="0">
                <a:latin typeface="Rockwell" panose="02060603020205020403" pitchFamily="18" charset="77"/>
              </a:rPr>
              <a:t>. </a:t>
            </a:r>
          </a:p>
          <a:p>
            <a:endParaRPr lang="pl-PL" dirty="0">
              <a:latin typeface="Rockwell" panose="02060603020205020403" pitchFamily="18" charset="77"/>
            </a:endParaRPr>
          </a:p>
          <a:p>
            <a:r>
              <a:rPr lang="pl-PL" dirty="0">
                <a:latin typeface="Rockwell" panose="02060603020205020403" pitchFamily="18" charset="77"/>
              </a:rPr>
              <a:t>It </a:t>
            </a:r>
            <a:r>
              <a:rPr lang="pl-PL" dirty="0" err="1">
                <a:latin typeface="Rockwell" panose="02060603020205020403" pitchFamily="18" charset="77"/>
              </a:rPr>
              <a:t>has</a:t>
            </a:r>
            <a:r>
              <a:rPr lang="pl-PL" dirty="0">
                <a:latin typeface="Rockwell" panose="02060603020205020403" pitchFamily="18" charset="77"/>
              </a:rPr>
              <a:t> one </a:t>
            </a:r>
            <a:r>
              <a:rPr lang="pl-PL" dirty="0" err="1">
                <a:latin typeface="Rockwell" panose="02060603020205020403" pitchFamily="18" charset="77"/>
              </a:rPr>
              <a:t>method</a:t>
            </a:r>
            <a:r>
              <a:rPr lang="pl-PL" dirty="0">
                <a:latin typeface="Rockwell" panose="02060603020205020403" pitchFamily="18" charset="77"/>
              </a:rPr>
              <a:t>, </a:t>
            </a:r>
            <a:r>
              <a:rPr lang="pl-PL" dirty="0">
                <a:latin typeface="Rockwell" panose="02060603020205020403" pitchFamily="18" charset="77"/>
                <a:hlinkClick r:id="rId4"/>
              </a:rPr>
              <a:t>getLifecycle()</a:t>
            </a:r>
            <a:r>
              <a:rPr lang="pl-PL" dirty="0">
                <a:latin typeface="Rockwell" panose="02060603020205020403" pitchFamily="18" charset="77"/>
              </a:rPr>
              <a:t>, </a:t>
            </a:r>
            <a:r>
              <a:rPr lang="pl-PL" dirty="0" err="1">
                <a:latin typeface="Rockwell" panose="02060603020205020403" pitchFamily="18" charset="77"/>
              </a:rPr>
              <a:t>which</a:t>
            </a:r>
            <a:r>
              <a:rPr lang="pl-PL" dirty="0">
                <a:latin typeface="Rockwell" panose="02060603020205020403" pitchFamily="18" charset="77"/>
              </a:rPr>
              <a:t> </a:t>
            </a:r>
            <a:r>
              <a:rPr lang="pl-PL" dirty="0" err="1">
                <a:latin typeface="Rockwell" panose="02060603020205020403" pitchFamily="18" charset="77"/>
              </a:rPr>
              <a:t>must</a:t>
            </a:r>
            <a:r>
              <a:rPr lang="pl-PL" dirty="0">
                <a:latin typeface="Rockwell" panose="02060603020205020403" pitchFamily="18" charset="77"/>
              </a:rPr>
              <a:t> be </a:t>
            </a:r>
            <a:r>
              <a:rPr lang="pl-PL" dirty="0" err="1">
                <a:latin typeface="Rockwell" panose="02060603020205020403" pitchFamily="18" charset="77"/>
              </a:rPr>
              <a:t>implemented</a:t>
            </a:r>
            <a:r>
              <a:rPr lang="pl-PL" dirty="0">
                <a:latin typeface="Rockwell" panose="02060603020205020403" pitchFamily="18" charset="77"/>
              </a:rPr>
              <a:t> by the </a:t>
            </a:r>
            <a:r>
              <a:rPr lang="pl-PL" dirty="0" err="1">
                <a:latin typeface="Rockwell" panose="02060603020205020403" pitchFamily="18" charset="77"/>
              </a:rPr>
              <a:t>class</a:t>
            </a:r>
            <a:endParaRPr lang="pl-PL" dirty="0">
              <a:latin typeface="Rockwell" panose="020606030202050204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56269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C37C7-0FE6-4893-9E7F-3EE05C38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b="1">
                <a:solidFill>
                  <a:schemeClr val="accent2"/>
                </a:solidFill>
                <a:latin typeface="Rockwell"/>
                <a:ea typeface="+mj-lt"/>
                <a:cs typeface="+mj-lt"/>
              </a:rPr>
              <a:t>Architecture Components </a:t>
            </a:r>
            <a:br>
              <a:rPr lang="en-US" sz="4400" dirty="0">
                <a:solidFill>
                  <a:schemeClr val="accent2"/>
                </a:solidFill>
                <a:latin typeface="Rockwell"/>
                <a:ea typeface="+mj-lt"/>
                <a:cs typeface="+mj-lt"/>
              </a:rPr>
            </a:br>
            <a:r>
              <a:rPr lang="en-US" sz="4400">
                <a:solidFill>
                  <a:schemeClr val="accent2"/>
                </a:solidFill>
                <a:latin typeface="Rockwell"/>
                <a:ea typeface="+mj-lt"/>
                <a:cs typeface="+mj-lt"/>
              </a:rPr>
              <a:t>What is it </a:t>
            </a:r>
            <a:r>
              <a:rPr lang="en-US" sz="4400" dirty="0">
                <a:solidFill>
                  <a:schemeClr val="accent2"/>
                </a:solidFill>
                <a:latin typeface="Rockwell"/>
                <a:ea typeface="+mj-lt"/>
                <a:cs typeface="+mj-lt"/>
              </a:rPr>
              <a:t>?</a:t>
            </a:r>
            <a:endParaRPr lang="en-US" sz="4400">
              <a:solidFill>
                <a:schemeClr val="accent2"/>
              </a:solidFill>
              <a:latin typeface="Rockwell"/>
            </a:endParaRPr>
          </a:p>
          <a:p>
            <a:endParaRPr lang="en-US" dirty="0">
              <a:solidFill>
                <a:schemeClr val="accent2"/>
              </a:solidFill>
              <a:latin typeface="Rockwel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A2050-B057-4D43-9792-2DFF645B9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ckwell"/>
                <a:ea typeface="+mn-lt"/>
                <a:cs typeface="+mn-lt"/>
              </a:rPr>
              <a:t>A set of android libraries that help you build an application which is writable, testable and maintainable. </a:t>
            </a:r>
            <a:endParaRPr lang="en-US">
              <a:latin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1634302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12586-859B-4CD1-B716-EE5D8167A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accent2"/>
                </a:solidFill>
                <a:latin typeface="Rockwell"/>
              </a:rPr>
              <a:t>List of component</a:t>
            </a:r>
          </a:p>
        </p:txBody>
      </p:sp>
      <p:pic>
        <p:nvPicPr>
          <p:cNvPr id="54" name="Picture 54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E7DBF83A-A9CB-4518-8D30-AE981261D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67" y="1712641"/>
            <a:ext cx="7919633" cy="43070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3A4897D-6F49-4DB5-B86E-39DCABA59AC6}"/>
              </a:ext>
            </a:extLst>
          </p:cNvPr>
          <p:cNvSpPr txBox="1"/>
          <p:nvPr/>
        </p:nvSpPr>
        <p:spPr>
          <a:xfrm>
            <a:off x="861848" y="1781504"/>
            <a:ext cx="3846786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2000">
                <a:latin typeface="Rockwell"/>
              </a:rPr>
              <a:t>Data Binding</a:t>
            </a:r>
            <a:endParaRPr lang="en-US">
              <a:latin typeface="Rockwell"/>
            </a:endParaRPr>
          </a:p>
          <a:p>
            <a:pPr marL="342900" indent="-342900">
              <a:buFont typeface="Wingdings"/>
              <a:buChar char="§"/>
            </a:pPr>
            <a:r>
              <a:rPr lang="en-US" sz="2000">
                <a:latin typeface="Rockwell"/>
              </a:rPr>
              <a:t>Lifecycles</a:t>
            </a:r>
          </a:p>
          <a:p>
            <a:pPr marL="342900" indent="-342900">
              <a:buFont typeface="Wingdings"/>
              <a:buChar char="§"/>
            </a:pPr>
            <a:r>
              <a:rPr lang="en-US" sz="2000">
                <a:latin typeface="Rockwell"/>
              </a:rPr>
              <a:t>Live Data</a:t>
            </a:r>
          </a:p>
          <a:p>
            <a:pPr marL="342900" indent="-342900">
              <a:buFont typeface="Wingdings"/>
              <a:buChar char="§"/>
            </a:pPr>
            <a:r>
              <a:rPr lang="en-US" sz="2000">
                <a:latin typeface="Rockwell"/>
              </a:rPr>
              <a:t>Navigation </a:t>
            </a:r>
            <a:r>
              <a:rPr lang="en-US" sz="2000">
                <a:solidFill>
                  <a:srgbClr val="FF0000"/>
                </a:solidFill>
                <a:latin typeface="Rockwell"/>
              </a:rPr>
              <a:t>(new)</a:t>
            </a:r>
          </a:p>
          <a:p>
            <a:pPr marL="342900" indent="-342900">
              <a:buFont typeface="Wingdings"/>
              <a:buChar char="§"/>
            </a:pPr>
            <a:r>
              <a:rPr lang="en-US" sz="2000">
                <a:latin typeface="Rockwell"/>
              </a:rPr>
              <a:t>Paging </a:t>
            </a:r>
            <a:r>
              <a:rPr lang="en-US" sz="2000">
                <a:solidFill>
                  <a:srgbClr val="FF0000"/>
                </a:solidFill>
                <a:latin typeface="Rockwell"/>
                <a:ea typeface="+mn-lt"/>
                <a:cs typeface="+mn-lt"/>
              </a:rPr>
              <a:t>(new)</a:t>
            </a:r>
          </a:p>
          <a:p>
            <a:pPr marL="342900" indent="-342900">
              <a:buFont typeface="Wingdings"/>
              <a:buChar char="§"/>
            </a:pPr>
            <a:r>
              <a:rPr lang="en-US" sz="2000">
                <a:latin typeface="Rockwell"/>
                <a:ea typeface="+mn-lt"/>
                <a:cs typeface="+mn-lt"/>
              </a:rPr>
              <a:t>Room</a:t>
            </a:r>
            <a:endParaRPr lang="en-US" sz="2000">
              <a:solidFill>
                <a:srgbClr val="000000"/>
              </a:solidFill>
              <a:latin typeface="Rockwell"/>
              <a:ea typeface="+mn-lt"/>
              <a:cs typeface="+mn-lt"/>
            </a:endParaRPr>
          </a:p>
          <a:p>
            <a:pPr marL="342900" indent="-342900">
              <a:buFont typeface="Wingdings"/>
              <a:buChar char="§"/>
            </a:pPr>
            <a:r>
              <a:rPr lang="en-US" sz="2000">
                <a:solidFill>
                  <a:srgbClr val="000000"/>
                </a:solidFill>
                <a:latin typeface="Rockwell"/>
                <a:ea typeface="+mn-lt"/>
                <a:cs typeface="+mn-lt"/>
              </a:rPr>
              <a:t>ViewModel</a:t>
            </a:r>
          </a:p>
          <a:p>
            <a:pPr marL="342900" indent="-342900">
              <a:buFont typeface="Wingdings"/>
              <a:buChar char="§"/>
            </a:pPr>
            <a:r>
              <a:rPr lang="en-US" sz="2000">
                <a:solidFill>
                  <a:srgbClr val="000000"/>
                </a:solidFill>
                <a:latin typeface="Rockwell"/>
                <a:ea typeface="+mn-lt"/>
                <a:cs typeface="+mn-lt"/>
              </a:rPr>
              <a:t>WorkManager </a:t>
            </a:r>
            <a:r>
              <a:rPr lang="en-US" sz="2000">
                <a:solidFill>
                  <a:srgbClr val="FF0000"/>
                </a:solidFill>
                <a:latin typeface="Rockwell"/>
                <a:ea typeface="+mn-lt"/>
                <a:cs typeface="+mn-lt"/>
              </a:rPr>
              <a:t>(new)</a:t>
            </a:r>
            <a:endParaRPr lang="en-US" sz="2000">
              <a:solidFill>
                <a:srgbClr val="000000"/>
              </a:solidFill>
              <a:latin typeface="Rockwell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4842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F1726-70E8-44AE-811E-FF5A7B6F8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2"/>
                </a:solidFill>
                <a:latin typeface="Rockwell"/>
              </a:rPr>
              <a:t>Data Binding</a:t>
            </a:r>
          </a:p>
        </p:txBody>
      </p:sp>
      <p:pic>
        <p:nvPicPr>
          <p:cNvPr id="14" name="Picture 4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26C7DC67-4CD1-4D1E-B946-15C351519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9" r="-1" b="-1"/>
          <a:stretch/>
        </p:blipFill>
        <p:spPr>
          <a:xfrm>
            <a:off x="675535" y="1992395"/>
            <a:ext cx="2726658" cy="286732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6045A-2CAF-4DD0-BE95-2F7BD4611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609" y="1798175"/>
            <a:ext cx="5403392" cy="159477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>
                <a:latin typeface="Rockwell"/>
                <a:ea typeface="+mn-lt"/>
                <a:cs typeface="+mn-lt"/>
              </a:rPr>
              <a:t>The Data Binding Library is a support library that allows you to bind UI components in your layouts to data sources in your app using a declarative format rather than programmatically.</a:t>
            </a:r>
            <a:endParaRPr lang="en-US">
              <a:latin typeface="Rockwell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044EF2E-BBC8-4CBF-90C3-881255F6A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35" y="3424934"/>
            <a:ext cx="1343330" cy="13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38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40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2" name="Straight Connector 41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45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7" name="Rectangle 52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54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D0B7B0-1A16-45B1-85E8-06D38ACC5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177900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 b="1">
                <a:solidFill>
                  <a:schemeClr val="accent2"/>
                </a:solidFill>
                <a:latin typeface="Rockwell"/>
              </a:rPr>
              <a:t>Data Binding </a:t>
            </a:r>
            <a:br>
              <a:rPr lang="en-US" sz="5400" b="1" dirty="0">
                <a:latin typeface="Rockwell"/>
              </a:rPr>
            </a:br>
            <a:r>
              <a:rPr lang="en-US" sz="5400">
                <a:solidFill>
                  <a:schemeClr val="accent2"/>
                </a:solidFill>
                <a:latin typeface="Rockwell"/>
              </a:rPr>
              <a:t>Configuration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017107F-28FA-4C66-99B7-2A15B56CC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366" y="3134897"/>
            <a:ext cx="7700578" cy="2628963"/>
          </a:xfrm>
          <a:prstGeom prst="rect">
            <a:avLst/>
          </a:prstGeom>
        </p:spPr>
      </p:pic>
      <p:pic>
        <p:nvPicPr>
          <p:cNvPr id="9" name="Picture 9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04FBF51-12B1-4359-90EC-DFCC72D35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366" y="3130940"/>
            <a:ext cx="7700578" cy="28908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27709C-4310-4946-B46A-9816BB2D192E}"/>
              </a:ext>
            </a:extLst>
          </p:cNvPr>
          <p:cNvSpPr txBox="1"/>
          <p:nvPr/>
        </p:nvSpPr>
        <p:spPr>
          <a:xfrm>
            <a:off x="1135287" y="2865863"/>
            <a:ext cx="2743200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latin typeface="Code"/>
              </a:rPr>
              <a:t>build.gradle</a:t>
            </a:r>
          </a:p>
        </p:txBody>
      </p:sp>
    </p:spTree>
    <p:extLst>
      <p:ext uri="{BB962C8B-B14F-4D97-AF65-F5344CB8AC3E}">
        <p14:creationId xmlns:p14="http://schemas.microsoft.com/office/powerpoint/2010/main" val="4017578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40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2" name="Straight Connector 41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45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7" name="Rectangle 52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54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D0B7B0-1A16-45B1-85E8-06D38ACC5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177900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 b="1">
                <a:solidFill>
                  <a:schemeClr val="accent2"/>
                </a:solidFill>
                <a:latin typeface="Rockwell"/>
              </a:rPr>
              <a:t>Data Binding </a:t>
            </a:r>
            <a:br>
              <a:rPr lang="en-US" sz="5400" b="1" dirty="0">
                <a:latin typeface="Rockwell"/>
              </a:rPr>
            </a:br>
            <a:r>
              <a:rPr lang="en-US" sz="5400">
                <a:solidFill>
                  <a:schemeClr val="accent2"/>
                </a:solidFill>
                <a:latin typeface="Rockwell"/>
              </a:rPr>
              <a:t>for kotlin developer</a:t>
            </a:r>
          </a:p>
        </p:txBody>
      </p:sp>
      <p:pic>
        <p:nvPicPr>
          <p:cNvPr id="3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F4A819F-A23F-4FCD-8BBB-9515C1CBB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132" y="3152295"/>
            <a:ext cx="7501052" cy="2784720"/>
          </a:xfrm>
          <a:prstGeom prst="rect">
            <a:avLst/>
          </a:prstGeom>
        </p:spPr>
      </p:pic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B46A642-47C0-4CD2-A8F3-9194168D1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665" y="3156593"/>
            <a:ext cx="7500518" cy="29898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27709C-4310-4946-B46A-9816BB2D192E}"/>
              </a:ext>
            </a:extLst>
          </p:cNvPr>
          <p:cNvSpPr txBox="1"/>
          <p:nvPr/>
        </p:nvSpPr>
        <p:spPr>
          <a:xfrm>
            <a:off x="1135287" y="2865863"/>
            <a:ext cx="2743200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latin typeface="Code"/>
              </a:rPr>
              <a:t>build.gradle</a:t>
            </a:r>
          </a:p>
        </p:txBody>
      </p:sp>
    </p:spTree>
    <p:extLst>
      <p:ext uri="{BB962C8B-B14F-4D97-AF65-F5344CB8AC3E}">
        <p14:creationId xmlns:p14="http://schemas.microsoft.com/office/powerpoint/2010/main" val="1260228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0D591250-1348-46B6-9959-FE2BBDD8E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199796"/>
            <a:ext cx="6177888" cy="44876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Rockwell"/>
              </a:rPr>
              <a:t>How to use 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BD4A8-7544-467F-8BBA-19AEF7D19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8676" y="309621"/>
            <a:ext cx="5936279" cy="93268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2"/>
                </a:solidFill>
                <a:latin typeface="Rockwell"/>
              </a:rPr>
              <a:t>Data Bindind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27AB88F2-AC35-455B-B567-6C058E21F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557" y="908539"/>
            <a:ext cx="579516" cy="579516"/>
          </a:xfrm>
          <a:prstGeom prst="rect">
            <a:avLst/>
          </a:prstGeom>
        </p:spPr>
      </p:pic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760EF1-1CC9-4794-9A8B-C6F4BAAF3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283" y="1599471"/>
            <a:ext cx="7078715" cy="4337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BABA93-B50C-403A-A63E-6D8DEE8A6A43}"/>
              </a:ext>
            </a:extLst>
          </p:cNvPr>
          <p:cNvSpPr txBox="1"/>
          <p:nvPr/>
        </p:nvSpPr>
        <p:spPr>
          <a:xfrm>
            <a:off x="1275425" y="1315587"/>
            <a:ext cx="2743200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latin typeface="Code"/>
              </a:rPr>
              <a:t>main_activity.xml</a:t>
            </a:r>
            <a:endParaRPr lang="en-US"/>
          </a:p>
        </p:txBody>
      </p:sp>
      <p:pic>
        <p:nvPicPr>
          <p:cNvPr id="8" name="Picture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1455930-97AD-4C49-BC8D-2C6B64BC3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263" y="1595383"/>
            <a:ext cx="7069958" cy="462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37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0D591250-1348-46B6-9959-FE2BBDD8E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725313"/>
            <a:ext cx="6177888" cy="44876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Rockwell"/>
              </a:rPr>
              <a:t>How to use 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BD4A8-7544-467F-8BBA-19AEF7D19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8676" y="800104"/>
            <a:ext cx="5936279" cy="11166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2"/>
                </a:solidFill>
                <a:latin typeface="Rockwell"/>
              </a:rPr>
              <a:t>Data Bindind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27AB88F2-AC35-455B-B567-6C058E21F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557" y="1434056"/>
            <a:ext cx="579516" cy="579516"/>
          </a:xfrm>
          <a:prstGeom prst="rect">
            <a:avLst/>
          </a:prstGeom>
        </p:spPr>
      </p:pic>
      <p:pic>
        <p:nvPicPr>
          <p:cNvPr id="6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0A608C0-5093-4112-B05D-FFC55CFCE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264" y="2711051"/>
            <a:ext cx="7069957" cy="892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BABA93-B50C-403A-A63E-6D8DEE8A6A43}"/>
              </a:ext>
            </a:extLst>
          </p:cNvPr>
          <p:cNvSpPr txBox="1"/>
          <p:nvPr/>
        </p:nvSpPr>
        <p:spPr>
          <a:xfrm>
            <a:off x="1275425" y="2419173"/>
            <a:ext cx="2743200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latin typeface="Code"/>
              </a:rPr>
              <a:t>MainActivity.kt</a:t>
            </a:r>
            <a:endParaRPr lang="en-US"/>
          </a:p>
        </p:txBody>
      </p:sp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FA9A5A0-6455-49EB-81A1-F6B9356F1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03" y="2696316"/>
            <a:ext cx="7069957" cy="957365"/>
          </a:xfrm>
          <a:prstGeom prst="rect">
            <a:avLst/>
          </a:prstGeom>
        </p:spPr>
      </p:pic>
      <p:pic>
        <p:nvPicPr>
          <p:cNvPr id="16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101CBA4-0B27-4E2A-8E58-99AF323F38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7" t="515" r="-97" b="62371"/>
          <a:stretch/>
        </p:blipFill>
        <p:spPr>
          <a:xfrm>
            <a:off x="1273505" y="3888967"/>
            <a:ext cx="7078732" cy="629981"/>
          </a:xfrm>
          <a:prstGeom prst="rect">
            <a:avLst/>
          </a:prstGeom>
        </p:spPr>
      </p:pic>
      <p:pic>
        <p:nvPicPr>
          <p:cNvPr id="14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716D3FE-D581-422B-A04A-157DD22D1D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" r="-124" b="51562"/>
          <a:stretch/>
        </p:blipFill>
        <p:spPr>
          <a:xfrm>
            <a:off x="1266665" y="3888966"/>
            <a:ext cx="7085568" cy="80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06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6BD4A8-7544-467F-8BBA-19AEF7D19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8676" y="563621"/>
            <a:ext cx="5936279" cy="11166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2"/>
                </a:solidFill>
                <a:latin typeface="Rockwell"/>
              </a:rPr>
              <a:t>Data Bindind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27AB88F2-AC35-455B-B567-6C058E21F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557" y="1197573"/>
            <a:ext cx="579516" cy="579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BABA93-B50C-403A-A63E-6D8DEE8A6A43}"/>
              </a:ext>
            </a:extLst>
          </p:cNvPr>
          <p:cNvSpPr txBox="1"/>
          <p:nvPr/>
        </p:nvSpPr>
        <p:spPr>
          <a:xfrm>
            <a:off x="1275425" y="2077587"/>
            <a:ext cx="2743200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 err="1">
                <a:latin typeface="Code"/>
              </a:rPr>
              <a:t>PlantListAdapter.kt</a:t>
            </a:r>
            <a:endParaRPr lang="en-US" dirty="0" err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91250-1348-46B6-9959-FE2BBDD8E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488830"/>
            <a:ext cx="6177888" cy="448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Rockwell"/>
              </a:rPr>
              <a:t>Use in </a:t>
            </a:r>
            <a:r>
              <a:rPr lang="en-US" dirty="0" err="1">
                <a:solidFill>
                  <a:schemeClr val="tx1"/>
                </a:solidFill>
                <a:latin typeface="Rockwell"/>
              </a:rPr>
              <a:t>RecyclerView</a:t>
            </a:r>
            <a:r>
              <a:rPr lang="en-US" dirty="0">
                <a:solidFill>
                  <a:schemeClr val="tx1"/>
                </a:solidFill>
                <a:latin typeface="Rockwell"/>
              </a:rPr>
              <a:t> Adapter</a:t>
            </a:r>
          </a:p>
        </p:txBody>
      </p:sp>
      <p:pic>
        <p:nvPicPr>
          <p:cNvPr id="15" name="Picture 1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9DBDD57-41E8-4FF6-9E05-A624C1E0F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503" y="2364450"/>
            <a:ext cx="6272924" cy="3793237"/>
          </a:xfrm>
          <a:prstGeom prst="rect">
            <a:avLst/>
          </a:prstGeom>
        </p:spPr>
      </p:pic>
      <p:pic>
        <p:nvPicPr>
          <p:cNvPr id="22" name="Picture 2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51373C90-A0A7-4C3D-B4D9-08C271CCD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744" y="2343067"/>
            <a:ext cx="6272923" cy="3897311"/>
          </a:xfrm>
          <a:prstGeom prst="rect">
            <a:avLst/>
          </a:prstGeom>
        </p:spPr>
      </p:pic>
      <p:pic>
        <p:nvPicPr>
          <p:cNvPr id="11" name="Picture 1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2A1D187-C6AD-4D87-9DA4-A9E786BBD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745" y="2352442"/>
            <a:ext cx="6272922" cy="4141321"/>
          </a:xfrm>
          <a:prstGeom prst="rect">
            <a:avLst/>
          </a:prstGeom>
        </p:spPr>
      </p:pic>
      <p:pic>
        <p:nvPicPr>
          <p:cNvPr id="19" name="Picture 1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53CF865-65A8-4DCC-89A2-1B65EE078E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1" t="290" r="-109" b="19450"/>
          <a:stretch/>
        </p:blipFill>
        <p:spPr>
          <a:xfrm>
            <a:off x="1273504" y="2381967"/>
            <a:ext cx="6281676" cy="3323816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D3FAE356-F791-4450-826B-DF61E3450CBF}"/>
              </a:ext>
            </a:extLst>
          </p:cNvPr>
          <p:cNvSpPr/>
          <p:nvPr/>
        </p:nvSpPr>
        <p:spPr>
          <a:xfrm>
            <a:off x="649415" y="5717925"/>
            <a:ext cx="902138" cy="359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811DE47-4C9D-4B9B-9D58-A802D78D90FE}"/>
              </a:ext>
            </a:extLst>
          </p:cNvPr>
          <p:cNvSpPr/>
          <p:nvPr/>
        </p:nvSpPr>
        <p:spPr>
          <a:xfrm>
            <a:off x="477747" y="3540531"/>
            <a:ext cx="902138" cy="359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32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1268</TotalTime>
  <Words>392</Words>
  <Application>Microsoft Macintosh PowerPoint</Application>
  <PresentationFormat>Widescreen</PresentationFormat>
  <Paragraphs>75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Code</vt:lpstr>
      <vt:lpstr>Rockwell</vt:lpstr>
      <vt:lpstr>Trebuchet MS</vt:lpstr>
      <vt:lpstr>Wingdings</vt:lpstr>
      <vt:lpstr>Wingdings 3</vt:lpstr>
      <vt:lpstr>Facet</vt:lpstr>
      <vt:lpstr>Android Architecture Component</vt:lpstr>
      <vt:lpstr>Architecture Components  What is it ? </vt:lpstr>
      <vt:lpstr>List of component</vt:lpstr>
      <vt:lpstr>Data Binding</vt:lpstr>
      <vt:lpstr>Data Binding  Configuration</vt:lpstr>
      <vt:lpstr>Data Binding  for kotlin developer</vt:lpstr>
      <vt:lpstr>Data Bindind</vt:lpstr>
      <vt:lpstr>Data Bindind</vt:lpstr>
      <vt:lpstr>Data Bindind</vt:lpstr>
      <vt:lpstr>Data Bindind</vt:lpstr>
      <vt:lpstr>Data Bindind</vt:lpstr>
      <vt:lpstr>Data Bindind</vt:lpstr>
      <vt:lpstr>Data Bindind</vt:lpstr>
      <vt:lpstr>    Time for example</vt:lpstr>
      <vt:lpstr>Data Bindind</vt:lpstr>
      <vt:lpstr>Lifecycle component</vt:lpstr>
      <vt:lpstr>Lifecycle component</vt:lpstr>
      <vt:lpstr>Lifecycle</vt:lpstr>
      <vt:lpstr>LifecycleOwner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Krzysztof Betlej</cp:lastModifiedBy>
  <cp:revision>846</cp:revision>
  <dcterms:created xsi:type="dcterms:W3CDTF">2014-09-12T02:18:09Z</dcterms:created>
  <dcterms:modified xsi:type="dcterms:W3CDTF">2019-09-26T07:38:21Z</dcterms:modified>
</cp:coreProperties>
</file>